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29456063" cy="41121013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65704" algn="ctr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31408" algn="ctr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97112" algn="ctr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62816" algn="ctr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328520" algn="l" defTabSz="931408" rtl="0" eaLnBrk="1" latinLnBrk="0" hangingPunct="1">
      <a:defRPr sz="9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94224" algn="l" defTabSz="931408" rtl="0" eaLnBrk="1" latinLnBrk="0" hangingPunct="1">
      <a:defRPr sz="9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59927" algn="l" defTabSz="931408" rtl="0" eaLnBrk="1" latinLnBrk="0" hangingPunct="1">
      <a:defRPr sz="9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725631" algn="l" defTabSz="931408" rtl="0" eaLnBrk="1" latinLnBrk="0" hangingPunct="1">
      <a:defRPr sz="9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CCFF"/>
    <a:srgbClr val="0099FF"/>
    <a:srgbClr val="00FFFF"/>
    <a:srgbClr val="FFCAB9"/>
    <a:srgbClr val="FFFF00"/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7" autoAdjust="0"/>
    <p:restoredTop sz="97494" autoAdjust="0"/>
  </p:normalViewPr>
  <p:slideViewPr>
    <p:cSldViewPr>
      <p:cViewPr>
        <p:scale>
          <a:sx n="30" d="100"/>
          <a:sy n="30" d="100"/>
        </p:scale>
        <p:origin x="-1632" y="1938"/>
      </p:cViewPr>
      <p:guideLst>
        <p:guide orient="horz" pos="13484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766675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683038" y="0"/>
            <a:ext cx="12766675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9057263"/>
            <a:ext cx="127666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683038" y="39057263"/>
            <a:ext cx="127666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78B415-BF8B-45E0-9EAB-2B19CF4E93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766675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3196" tIns="201599" rIns="403196" bIns="201599" numCol="1" anchor="t" anchorCtr="0" compatLnSpc="1">
            <a:prstTxWarp prst="textNoShape">
              <a:avLst/>
            </a:prstTxWarp>
          </a:bodyPr>
          <a:lstStyle>
            <a:lvl1pPr algn="l" defTabSz="4033838">
              <a:defRPr sz="5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683038" y="0"/>
            <a:ext cx="12766675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3196" tIns="201599" rIns="403196" bIns="201599" numCol="1" anchor="t" anchorCtr="0" compatLnSpc="1">
            <a:prstTxWarp prst="textNoShape">
              <a:avLst/>
            </a:prstTxWarp>
          </a:bodyPr>
          <a:lstStyle>
            <a:lvl1pPr algn="r" defTabSz="4033838">
              <a:defRPr sz="5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7350" y="3084513"/>
            <a:ext cx="10907713" cy="15420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46400" y="19534188"/>
            <a:ext cx="23563263" cy="1850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3196" tIns="201599" rIns="403196" bIns="201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9057263"/>
            <a:ext cx="127666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3196" tIns="201599" rIns="403196" bIns="201599" numCol="1" anchor="b" anchorCtr="0" compatLnSpc="1">
            <a:prstTxWarp prst="textNoShape">
              <a:avLst/>
            </a:prstTxWarp>
          </a:bodyPr>
          <a:lstStyle>
            <a:lvl1pPr algn="l" defTabSz="4033838">
              <a:defRPr sz="5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683038" y="39057263"/>
            <a:ext cx="127666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3196" tIns="201599" rIns="403196" bIns="201599" numCol="1" anchor="b" anchorCtr="0" compatLnSpc="1">
            <a:prstTxWarp prst="textNoShape">
              <a:avLst/>
            </a:prstTxWarp>
          </a:bodyPr>
          <a:lstStyle>
            <a:lvl1pPr algn="r" defTabSz="4033838">
              <a:defRPr sz="5300"/>
            </a:lvl1pPr>
          </a:lstStyle>
          <a:p>
            <a:pPr>
              <a:defRPr/>
            </a:pPr>
            <a:fld id="{4D4D1459-6D85-4A27-998A-6FA9FB93F9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6570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314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9711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6281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328520" algn="l" defTabSz="9314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4224" algn="l" defTabSz="9314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59927" algn="l" defTabSz="9314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5631" algn="l" defTabSz="9314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9970B-EC2B-4616-932E-7D351BBA41D8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7350" y="3084513"/>
            <a:ext cx="10907713" cy="154209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3/26/2014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BA37F-A9EA-4352-9292-ED4E2DDDFC1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9A37C-8C61-4B9E-BA97-4321F779A13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AB72B-1BA0-48FF-BCA2-90D7BBE93B5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AEC52-EA79-4362-8C2A-C4D9AB5E3E5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25716-6118-4099-9C18-AA8FEC562B3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FEACE-771D-4E46-820E-1E3B76AC492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99A0E-58ED-4F1D-8880-64E26C22C32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FB174-7F01-489E-A0E0-554E9D84EC8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0A163-520F-46DB-BF63-0F4A380F122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20909-DA92-4039-AF28-781C1CA7454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EAEC52-EA79-4362-8C2A-C4D9AB5E3E5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44"/>
          <p:cNvSpPr txBox="1">
            <a:spLocks noChangeArrowheads="1"/>
          </p:cNvSpPr>
          <p:nvPr/>
        </p:nvSpPr>
        <p:spPr bwMode="auto">
          <a:xfrm>
            <a:off x="9160784" y="4429426"/>
            <a:ext cx="12868114" cy="13337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defTabSz="4157378"/>
            <a:endParaRPr lang="en-US" sz="80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" y="2515457"/>
            <a:ext cx="30279975" cy="1940703"/>
          </a:xfrm>
          <a:prstGeom prst="rect">
            <a:avLst/>
          </a:prstGeom>
          <a:solidFill>
            <a:srgbClr val="99CCFF"/>
          </a:solidFill>
          <a:ln w="76200" cmpd="tri">
            <a:noFill/>
            <a:miter lim="800000"/>
            <a:headEnd/>
            <a:tailEnd/>
          </a:ln>
          <a:effectLst>
            <a:prstShdw prst="shdw17" dist="17961" dir="2700000">
              <a:srgbClr val="998876"/>
            </a:prstShdw>
          </a:effectLst>
        </p:spPr>
        <p:txBody>
          <a:bodyPr lIns="93133" tIns="46567" rIns="93133" bIns="46567" anchor="ctr">
            <a:spAutoFit/>
          </a:bodyPr>
          <a:lstStyle/>
          <a:p>
            <a:pPr rtl="1">
              <a:spcBef>
                <a:spcPct val="30000"/>
              </a:spcBef>
              <a:spcAft>
                <a:spcPct val="30000"/>
              </a:spcAft>
              <a:tabLst>
                <a:tab pos="523917" algn="l"/>
              </a:tabLst>
            </a:pPr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Instructions pour la  préparation de poster pour le 5ème Séminaire SNMPE’2014, </a:t>
            </a:r>
            <a:r>
              <a:rPr lang="fr-FR" sz="6000" b="1" dirty="0">
                <a:latin typeface="Times New Roman" pitchFamily="18" charset="0"/>
                <a:cs typeface="Times New Roman" pitchFamily="18" charset="0"/>
              </a:rPr>
              <a:t>Police Arial, Taille </a:t>
            </a:r>
            <a:r>
              <a:rPr lang="fr-FR" sz="6000" b="1" dirty="0" smtClean="0">
                <a:latin typeface="Times New Roman" pitchFamily="18" charset="0"/>
                <a:cs typeface="Times New Roman" pitchFamily="18" charset="0"/>
              </a:rPr>
              <a:t>60, Gras   </a:t>
            </a:r>
            <a:endParaRPr lang="fr-FR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 Box 145"/>
          <p:cNvSpPr txBox="1">
            <a:spLocks noChangeArrowheads="1"/>
          </p:cNvSpPr>
          <p:nvPr/>
        </p:nvSpPr>
        <p:spPr bwMode="auto">
          <a:xfrm>
            <a:off x="10118284" y="5259274"/>
            <a:ext cx="20161691" cy="2109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marL="5937725" indent="-5937725" defTabSz="4157378"/>
            <a:r>
              <a:rPr lang="fr-FR" sz="4400" b="1" u="sng" dirty="0" smtClean="0">
                <a:latin typeface="Times New Roman" pitchFamily="18" charset="0"/>
              </a:rPr>
              <a:t>Premier Auteur </a:t>
            </a:r>
            <a:r>
              <a:rPr lang="fr-FR" sz="4400" u="sng" baseline="30000" dirty="0" smtClean="0">
                <a:solidFill>
                  <a:srgbClr val="000000"/>
                </a:solidFill>
              </a:rPr>
              <a:t>1 </a:t>
            </a:r>
            <a:r>
              <a:rPr lang="fr-FR" sz="4400" b="1" u="sng" dirty="0" smtClean="0">
                <a:latin typeface="Times New Roman" pitchFamily="18" charset="0"/>
              </a:rPr>
              <a:t>*</a:t>
            </a:r>
            <a:r>
              <a:rPr lang="fr-FR" sz="4400" b="1" dirty="0" smtClean="0">
                <a:latin typeface="Times New Roman" pitchFamily="18" charset="0"/>
              </a:rPr>
              <a:t>, deuxième auteur</a:t>
            </a:r>
            <a:r>
              <a:rPr lang="fr-FR" sz="4400" baseline="30000" dirty="0" smtClean="0"/>
              <a:t> 1</a:t>
            </a:r>
            <a:r>
              <a:rPr lang="fr-FR" sz="4400" b="1" dirty="0" smtClean="0">
                <a:latin typeface="Times New Roman" pitchFamily="18" charset="0"/>
              </a:rPr>
              <a:t>, Times </a:t>
            </a:r>
            <a:r>
              <a:rPr lang="fr-FR" sz="4400" b="1" dirty="0">
                <a:latin typeface="Times New Roman" pitchFamily="18" charset="0"/>
              </a:rPr>
              <a:t>New Roman </a:t>
            </a:r>
            <a:r>
              <a:rPr lang="fr-FR" sz="4400" b="1" dirty="0" smtClean="0">
                <a:latin typeface="Times New Roman" pitchFamily="18" charset="0"/>
              </a:rPr>
              <a:t>44,</a:t>
            </a:r>
            <a:r>
              <a:rPr lang="fr-FR" sz="4900" b="1" dirty="0" smtClean="0">
                <a:latin typeface="Times New Roman" pitchFamily="18" charset="0"/>
              </a:rPr>
              <a:t> </a:t>
            </a:r>
            <a:endParaRPr lang="fr-FR" sz="4900" b="1" i="1" dirty="0">
              <a:latin typeface="Times New Roman" pitchFamily="18" charset="0"/>
            </a:endParaRPr>
          </a:p>
          <a:p>
            <a:pPr marL="5937725" indent="-5937725" defTabSz="4157378"/>
            <a:r>
              <a:rPr lang="fr-FR" sz="4100" dirty="0">
                <a:latin typeface="Times New Roman" pitchFamily="18" charset="0"/>
              </a:rPr>
              <a:t>* Adresse, Time New Roman 40, Normal, Alger, Algérie</a:t>
            </a:r>
            <a:endParaRPr lang="fr-FR" altLang="zh-CN" sz="4100" dirty="0">
              <a:latin typeface="Times New Roman" pitchFamily="18" charset="0"/>
              <a:ea typeface="宋体" pitchFamily="2" charset="-122"/>
            </a:endParaRPr>
          </a:p>
          <a:p>
            <a:pPr marL="5937725" indent="-5937725" defTabSz="4157378"/>
            <a:r>
              <a:rPr lang="fr-FR" altLang="zh-CN" sz="4100" i="1" u="sng" dirty="0" smtClean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</a:rPr>
              <a:t> </a:t>
            </a:r>
            <a:endParaRPr lang="fr-FR" altLang="zh-CN" sz="4100" u="sng" dirty="0">
              <a:solidFill>
                <a:srgbClr val="0000FF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030" name="Text Box 827"/>
          <p:cNvSpPr txBox="1">
            <a:spLocks noChangeArrowheads="1"/>
          </p:cNvSpPr>
          <p:nvPr/>
        </p:nvSpPr>
        <p:spPr bwMode="auto">
          <a:xfrm>
            <a:off x="15501639" y="11691397"/>
            <a:ext cx="12834656" cy="4560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algn="just" defTabSz="4157378"/>
            <a:endParaRPr lang="en-US" sz="2300" dirty="0"/>
          </a:p>
        </p:txBody>
      </p:sp>
      <p:sp>
        <p:nvSpPr>
          <p:cNvPr id="1031" name="Text Box 1135"/>
          <p:cNvSpPr txBox="1">
            <a:spLocks noChangeArrowheads="1"/>
          </p:cNvSpPr>
          <p:nvPr/>
        </p:nvSpPr>
        <p:spPr bwMode="auto">
          <a:xfrm>
            <a:off x="1481658" y="1905798"/>
            <a:ext cx="1589993" cy="14759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defTabSz="4157378">
              <a:spcBef>
                <a:spcPct val="50000"/>
              </a:spcBef>
            </a:pPr>
            <a:endParaRPr lang="en-US" dirty="0"/>
          </a:p>
        </p:txBody>
      </p:sp>
      <p:sp>
        <p:nvSpPr>
          <p:cNvPr id="1032" name="Line 1137"/>
          <p:cNvSpPr>
            <a:spLocks noChangeShapeType="1"/>
          </p:cNvSpPr>
          <p:nvPr/>
        </p:nvSpPr>
        <p:spPr bwMode="auto">
          <a:xfrm flipH="1">
            <a:off x="2781213" y="2187440"/>
            <a:ext cx="24425039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93141" tIns="46570" rIns="93141" bIns="46570"/>
          <a:lstStyle/>
          <a:p>
            <a:pPr>
              <a:defRPr/>
            </a:pPr>
            <a:endParaRPr lang="en-NZ"/>
          </a:p>
        </p:txBody>
      </p:sp>
      <p:sp>
        <p:nvSpPr>
          <p:cNvPr id="1033" name="Rectangle 1138"/>
          <p:cNvSpPr>
            <a:spLocks noChangeArrowheads="1"/>
          </p:cNvSpPr>
          <p:nvPr/>
        </p:nvSpPr>
        <p:spPr bwMode="auto">
          <a:xfrm>
            <a:off x="1495329" y="9045488"/>
            <a:ext cx="27673533" cy="2662559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 lIns="93141" tIns="46570" rIns="93141" bIns="46570" anchor="ctr">
            <a:spAutoFit/>
          </a:bodyPr>
          <a:lstStyle/>
          <a:p>
            <a:pPr marL="2386733" indent="-2386733" algn="l"/>
            <a:r>
              <a:rPr lang="fr-FR" altLang="zh-CN" sz="3700" b="1" i="1" dirty="0">
                <a:latin typeface="Times New Roman" pitchFamily="18" charset="0"/>
                <a:ea typeface="宋体" pitchFamily="2" charset="-122"/>
              </a:rPr>
              <a:t>RÉSUMÉ : </a:t>
            </a:r>
            <a:r>
              <a:rPr lang="fr-FR" altLang="zh-CN" sz="3700" i="1" dirty="0">
                <a:latin typeface="Times New Roman" pitchFamily="18" charset="0"/>
                <a:ea typeface="宋体" pitchFamily="2" charset="-122"/>
              </a:rPr>
              <a:t>La taille de ce résumé ne doit pas dépasser 03 lignes. Il est à composer en Times Roman 36 italique, interligné 1.La taille de ce résumé ne doit pas dépasser 03 lignes. Il est à composer en Times Roman 36 italique, interligné 1.La taille de ce résumé ne doit pas dépasser 03 lignes. Il est à composer en Times Roman 36 italique, interligné 1.</a:t>
            </a:r>
          </a:p>
          <a:p>
            <a:pPr marL="2386733" indent="-2386733">
              <a:lnSpc>
                <a:spcPct val="50000"/>
              </a:lnSpc>
            </a:pPr>
            <a:endParaRPr lang="fr-FR" altLang="zh-CN" sz="3700" i="1" dirty="0">
              <a:latin typeface="Times New Roman" pitchFamily="18" charset="0"/>
              <a:ea typeface="宋体" pitchFamily="2" charset="-122"/>
            </a:endParaRPr>
          </a:p>
          <a:p>
            <a:pPr marL="2386733" indent="-2386733" algn="l"/>
            <a:r>
              <a:rPr lang="fr-FR" altLang="zh-CN" sz="3700" b="1" i="1" dirty="0">
                <a:latin typeface="Times New Roman" pitchFamily="18" charset="0"/>
                <a:ea typeface="宋体" pitchFamily="2" charset="-122"/>
              </a:rPr>
              <a:t>MOTS-CLES:</a:t>
            </a:r>
            <a:r>
              <a:rPr lang="fr-FR" altLang="zh-CN" sz="3700" i="1" dirty="0">
                <a:latin typeface="Times New Roman" pitchFamily="18" charset="0"/>
                <a:ea typeface="宋体" pitchFamily="2" charset="-122"/>
              </a:rPr>
              <a:t> un maximum de six mots significatifs</a:t>
            </a:r>
          </a:p>
        </p:txBody>
      </p:sp>
      <p:sp>
        <p:nvSpPr>
          <p:cNvPr id="1034" name="Line 1140"/>
          <p:cNvSpPr>
            <a:spLocks noChangeShapeType="1"/>
          </p:cNvSpPr>
          <p:nvPr/>
        </p:nvSpPr>
        <p:spPr bwMode="auto">
          <a:xfrm>
            <a:off x="1209577" y="8545422"/>
            <a:ext cx="28038371" cy="0"/>
          </a:xfrm>
          <a:prstGeom prst="line">
            <a:avLst/>
          </a:prstGeom>
          <a:noFill/>
          <a:ln w="9525">
            <a:solidFill>
              <a:srgbClr val="0099FF"/>
            </a:solidFill>
            <a:round/>
            <a:headEnd/>
            <a:tailEnd/>
          </a:ln>
        </p:spPr>
        <p:txBody>
          <a:bodyPr lIns="93141" tIns="46570" rIns="93141" bIns="46570"/>
          <a:lstStyle/>
          <a:p>
            <a:endParaRPr lang="fr-FR"/>
          </a:p>
        </p:txBody>
      </p:sp>
      <p:sp>
        <p:nvSpPr>
          <p:cNvPr id="1035" name="Rectangle 1142"/>
          <p:cNvSpPr>
            <a:spLocks noChangeArrowheads="1"/>
          </p:cNvSpPr>
          <p:nvPr/>
        </p:nvSpPr>
        <p:spPr bwMode="auto">
          <a:xfrm>
            <a:off x="15497177" y="34977482"/>
            <a:ext cx="13500606" cy="70690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 anchor="ctr">
            <a:spAutoFit/>
          </a:bodyPr>
          <a:lstStyle/>
          <a:p>
            <a:pPr algn="just">
              <a:spcAft>
                <a:spcPct val="25000"/>
              </a:spcAft>
            </a:pPr>
            <a:r>
              <a:rPr lang="fr-FR" sz="3700" b="1" dirty="0">
                <a:solidFill>
                  <a:srgbClr val="0099FF"/>
                </a:solidFill>
                <a:latin typeface="Times New Roman" pitchFamily="18" charset="0"/>
              </a:rPr>
              <a:t>REFERENCES</a:t>
            </a:r>
          </a:p>
          <a:p>
            <a:pPr algn="just"/>
            <a:r>
              <a:rPr lang="fr-FR" sz="3700" dirty="0" smtClean="0">
                <a:latin typeface="Times New Roman" pitchFamily="18" charset="0"/>
              </a:rPr>
              <a:t>[1] S. </a:t>
            </a:r>
            <a:r>
              <a:rPr lang="fr-FR" sz="3700" dirty="0" err="1" smtClean="0">
                <a:latin typeface="Times New Roman" pitchFamily="18" charset="0"/>
              </a:rPr>
              <a:t>Scholes</a:t>
            </a:r>
            <a:r>
              <a:rPr lang="fr-FR" sz="3700" dirty="0" smtClean="0">
                <a:latin typeface="Times New Roman" pitchFamily="18" charset="0"/>
              </a:rPr>
              <a:t>, </a:t>
            </a:r>
            <a:r>
              <a:rPr lang="fr-FR" sz="3700" dirty="0" err="1" smtClean="0">
                <a:latin typeface="Times New Roman" pitchFamily="18" charset="0"/>
              </a:rPr>
              <a:t>Discuss</a:t>
            </a:r>
            <a:r>
              <a:rPr lang="fr-FR" sz="3700" dirty="0" smtClean="0">
                <a:latin typeface="Times New Roman" pitchFamily="18" charset="0"/>
              </a:rPr>
              <a:t>. Faraday Soc. No. 50 (1970) 222.</a:t>
            </a:r>
          </a:p>
          <a:p>
            <a:pPr algn="just"/>
            <a:r>
              <a:rPr lang="fr-FR" sz="3700" dirty="0" smtClean="0">
                <a:latin typeface="Times New Roman" pitchFamily="18" charset="0"/>
              </a:rPr>
              <a:t>[2] O.V. </a:t>
            </a:r>
            <a:r>
              <a:rPr lang="fr-FR" sz="3700" dirty="0" err="1" smtClean="0">
                <a:latin typeface="Times New Roman" pitchFamily="18" charset="0"/>
              </a:rPr>
              <a:t>Mazurin</a:t>
            </a:r>
            <a:r>
              <a:rPr lang="fr-FR" sz="3700" dirty="0" smtClean="0">
                <a:latin typeface="Times New Roman" pitchFamily="18" charset="0"/>
              </a:rPr>
              <a:t> and E.A. </a:t>
            </a:r>
            <a:r>
              <a:rPr lang="fr-FR" sz="3700" dirty="0" err="1" smtClean="0">
                <a:latin typeface="Times New Roman" pitchFamily="18" charset="0"/>
              </a:rPr>
              <a:t>Porai</a:t>
            </a:r>
            <a:r>
              <a:rPr lang="fr-FR" sz="3700" dirty="0" smtClean="0">
                <a:latin typeface="Times New Roman" pitchFamily="18" charset="0"/>
              </a:rPr>
              <a:t>-</a:t>
            </a:r>
            <a:r>
              <a:rPr lang="fr-FR" sz="3700" dirty="0" err="1" smtClean="0">
                <a:latin typeface="Times New Roman" pitchFamily="18" charset="0"/>
              </a:rPr>
              <a:t>Koshits</a:t>
            </a:r>
            <a:r>
              <a:rPr lang="fr-FR" sz="3700" dirty="0" smtClean="0">
                <a:latin typeface="Times New Roman" pitchFamily="18" charset="0"/>
              </a:rPr>
              <a:t> (</a:t>
            </a:r>
            <a:r>
              <a:rPr lang="fr-FR" sz="3700" dirty="0" err="1" smtClean="0">
                <a:latin typeface="Times New Roman" pitchFamily="18" charset="0"/>
              </a:rPr>
              <a:t>eds</a:t>
            </a:r>
            <a:r>
              <a:rPr lang="fr-FR" sz="3700" dirty="0" smtClean="0">
                <a:latin typeface="Times New Roman" pitchFamily="18" charset="0"/>
              </a:rPr>
              <a:t>.), Phase </a:t>
            </a:r>
            <a:r>
              <a:rPr lang="fr-FR" sz="3700" dirty="0" err="1" smtClean="0">
                <a:latin typeface="Times New Roman" pitchFamily="18" charset="0"/>
              </a:rPr>
              <a:t>Separation</a:t>
            </a:r>
            <a:r>
              <a:rPr lang="fr-FR" sz="3700" dirty="0" smtClean="0">
                <a:latin typeface="Times New Roman" pitchFamily="18" charset="0"/>
              </a:rPr>
              <a:t> in Glass, </a:t>
            </a:r>
            <a:r>
              <a:rPr lang="fr-FR" sz="3700" dirty="0" err="1" smtClean="0">
                <a:latin typeface="Times New Roman" pitchFamily="18" charset="0"/>
              </a:rPr>
              <a:t>North</a:t>
            </a:r>
            <a:r>
              <a:rPr lang="fr-FR" sz="3700" dirty="0" smtClean="0">
                <a:latin typeface="Times New Roman" pitchFamily="18" charset="0"/>
              </a:rPr>
              <a:t>-Holland, Amsterdam, 1984.</a:t>
            </a:r>
          </a:p>
          <a:p>
            <a:pPr algn="just"/>
            <a:r>
              <a:rPr lang="fr-FR" sz="3700" dirty="0" smtClean="0">
                <a:latin typeface="Times New Roman" pitchFamily="18" charset="0"/>
              </a:rPr>
              <a:t>[3] Y. </a:t>
            </a:r>
            <a:r>
              <a:rPr lang="fr-FR" sz="3700" dirty="0" err="1" smtClean="0">
                <a:latin typeface="Times New Roman" pitchFamily="18" charset="0"/>
              </a:rPr>
              <a:t>Dimitriev</a:t>
            </a:r>
            <a:r>
              <a:rPr lang="fr-FR" sz="3700" dirty="0" smtClean="0">
                <a:latin typeface="Times New Roman" pitchFamily="18" charset="0"/>
              </a:rPr>
              <a:t> and E. </a:t>
            </a:r>
            <a:r>
              <a:rPr lang="fr-FR" sz="3700" dirty="0" err="1" smtClean="0">
                <a:latin typeface="Times New Roman" pitchFamily="18" charset="0"/>
              </a:rPr>
              <a:t>Kashchieva</a:t>
            </a:r>
            <a:r>
              <a:rPr lang="fr-FR" sz="3700" dirty="0" smtClean="0">
                <a:latin typeface="Times New Roman" pitchFamily="18" charset="0"/>
              </a:rPr>
              <a:t>, J. Mater. </a:t>
            </a:r>
            <a:r>
              <a:rPr lang="fr-FR" sz="3700" dirty="0" err="1" smtClean="0">
                <a:latin typeface="Times New Roman" pitchFamily="18" charset="0"/>
              </a:rPr>
              <a:t>Sci</a:t>
            </a:r>
            <a:r>
              <a:rPr lang="fr-FR" sz="3700" dirty="0" smtClean="0">
                <a:latin typeface="Times New Roman" pitchFamily="18" charset="0"/>
              </a:rPr>
              <a:t>. 10 (1975) 1419.</a:t>
            </a:r>
          </a:p>
          <a:p>
            <a:pPr algn="just"/>
            <a:r>
              <a:rPr lang="fr-FR" sz="3700" dirty="0" smtClean="0">
                <a:latin typeface="Times New Roman" pitchFamily="18" charset="0"/>
              </a:rPr>
              <a:t>[4] D.L. </a:t>
            </a:r>
            <a:r>
              <a:rPr lang="fr-FR" sz="3700" dirty="0" err="1" smtClean="0">
                <a:latin typeface="Times New Roman" pitchFamily="18" charset="0"/>
              </a:rPr>
              <a:t>Eaton</a:t>
            </a:r>
            <a:r>
              <a:rPr lang="fr-FR" sz="3700" dirty="0" smtClean="0">
                <a:latin typeface="Times New Roman" pitchFamily="18" charset="0"/>
              </a:rPr>
              <a:t>, </a:t>
            </a:r>
            <a:r>
              <a:rPr lang="fr-FR" sz="3700" dirty="0" err="1" smtClean="0">
                <a:latin typeface="Times New Roman" pitchFamily="18" charset="0"/>
              </a:rPr>
              <a:t>Porous</a:t>
            </a:r>
            <a:r>
              <a:rPr lang="fr-FR" sz="3700" dirty="0" smtClean="0">
                <a:latin typeface="Times New Roman" pitchFamily="18" charset="0"/>
              </a:rPr>
              <a:t> Glass Support </a:t>
            </a:r>
            <a:r>
              <a:rPr lang="fr-FR" sz="3700" dirty="0" err="1" smtClean="0">
                <a:latin typeface="Times New Roman" pitchFamily="18" charset="0"/>
              </a:rPr>
              <a:t>Material</a:t>
            </a:r>
            <a:r>
              <a:rPr lang="fr-FR" sz="3700" dirty="0" smtClean="0">
                <a:latin typeface="Times New Roman" pitchFamily="18" charset="0"/>
              </a:rPr>
              <a:t>, US Patent No. 3 904 422 (1975).</a:t>
            </a:r>
          </a:p>
          <a:p>
            <a:pPr algn="just"/>
            <a:r>
              <a:rPr lang="fr-FR" sz="3700" dirty="0" smtClean="0">
                <a:latin typeface="Times New Roman" pitchFamily="18" charset="0"/>
              </a:rPr>
              <a:t> Les références bibliographiques doivent être rassemblées à la fin de votre article. Ne les commencez pas à une nouvelle page à moins que ce soit absolument nécessaire. Elles devraient être préparées selon le modèle ci-dessus. Les numérotations doivent respecter l’ordre de citation dans le texte. </a:t>
            </a:r>
          </a:p>
        </p:txBody>
      </p:sp>
      <p:sp>
        <p:nvSpPr>
          <p:cNvPr id="1036" name="Rectangle 1143"/>
          <p:cNvSpPr>
            <a:spLocks noChangeArrowheads="1"/>
          </p:cNvSpPr>
          <p:nvPr/>
        </p:nvSpPr>
        <p:spPr bwMode="auto">
          <a:xfrm>
            <a:off x="923825" y="12903140"/>
            <a:ext cx="13080006" cy="370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algn="l" defTabSz="4157378">
              <a:spcAft>
                <a:spcPct val="25000"/>
              </a:spcAft>
            </a:pPr>
            <a:r>
              <a:rPr lang="fr-FR" sz="4100" b="1" dirty="0">
                <a:solidFill>
                  <a:srgbClr val="0099FF"/>
                </a:solidFill>
                <a:latin typeface="Times New Roman" pitchFamily="18" charset="0"/>
              </a:rPr>
              <a:t>INTRODUCTION</a:t>
            </a:r>
            <a:endParaRPr lang="fr-FR" sz="2000" b="1" dirty="0">
              <a:solidFill>
                <a:srgbClr val="0099FF"/>
              </a:solidFill>
              <a:latin typeface="Times New Roman" pitchFamily="18" charset="0"/>
            </a:endParaRP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Les auteurs des communications et posters qui seront soumis aux  </a:t>
            </a:r>
            <a:r>
              <a:rPr lang="fr-FR" sz="3700" i="1" dirty="0">
                <a:latin typeface="Times New Roman" pitchFamily="18" charset="0"/>
              </a:rPr>
              <a:t>journées d’étude et de sensibilisation sur la quantification du sable en transit éolien et sur la lutte contre l’ensablement </a:t>
            </a:r>
            <a:r>
              <a:rPr lang="fr-FR" sz="3700" dirty="0">
                <a:latin typeface="Times New Roman" pitchFamily="18" charset="0"/>
              </a:rPr>
              <a:t> sont priés de suivre les recommandations suivantes pour l’établissement de leurs posters :</a:t>
            </a:r>
          </a:p>
        </p:txBody>
      </p:sp>
      <p:sp>
        <p:nvSpPr>
          <p:cNvPr id="1037" name="Rectangle 1144"/>
          <p:cNvSpPr>
            <a:spLocks noChangeArrowheads="1"/>
          </p:cNvSpPr>
          <p:nvPr/>
        </p:nvSpPr>
        <p:spPr bwMode="auto">
          <a:xfrm>
            <a:off x="852387" y="17189420"/>
            <a:ext cx="13151700" cy="3494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algn="just" defTabSz="4157378"/>
            <a:r>
              <a:rPr lang="fr-FR" sz="3700" dirty="0">
                <a:latin typeface="Times New Roman" pitchFamily="18" charset="0"/>
              </a:rPr>
              <a:t>Texte intégré en 02 colonnes en Times New Roman, taille 36, normal.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Diapositives dimensionnées pour : Personnalisé.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Largeur	: </a:t>
            </a:r>
            <a:r>
              <a:rPr lang="fr-FR" sz="3700" dirty="0" smtClean="0">
                <a:latin typeface="Times New Roman" pitchFamily="18" charset="0"/>
              </a:rPr>
              <a:t>84,1 </a:t>
            </a:r>
            <a:r>
              <a:rPr lang="fr-FR" sz="3700" dirty="0">
                <a:latin typeface="Times New Roman" pitchFamily="18" charset="0"/>
              </a:rPr>
              <a:t>cm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Hauteur 	: </a:t>
            </a:r>
            <a:r>
              <a:rPr lang="fr-FR" sz="3700" dirty="0" smtClean="0">
                <a:latin typeface="Times New Roman" pitchFamily="18" charset="0"/>
              </a:rPr>
              <a:t>118,9 cm</a:t>
            </a:r>
            <a:r>
              <a:rPr lang="fr-FR" sz="3700" dirty="0">
                <a:latin typeface="Times New Roman" pitchFamily="18" charset="0"/>
              </a:rPr>
              <a:t>	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Orientation 	: Portrait</a:t>
            </a:r>
          </a:p>
        </p:txBody>
      </p:sp>
      <p:sp>
        <p:nvSpPr>
          <p:cNvPr id="1038" name="Rectangle 1146"/>
          <p:cNvSpPr>
            <a:spLocks noChangeArrowheads="1"/>
          </p:cNvSpPr>
          <p:nvPr/>
        </p:nvSpPr>
        <p:spPr bwMode="auto">
          <a:xfrm>
            <a:off x="1138139" y="32262838"/>
            <a:ext cx="13368372" cy="25759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algn="just" defTabSz="4157378"/>
            <a:r>
              <a:rPr lang="fr-FR" sz="4100" b="1" dirty="0">
                <a:solidFill>
                  <a:srgbClr val="0099FF"/>
                </a:solidFill>
                <a:latin typeface="Times New Roman" pitchFamily="18" charset="0"/>
              </a:rPr>
              <a:t>RESULTATS ET DISCUSSION</a:t>
            </a:r>
          </a:p>
          <a:p>
            <a:pPr algn="just" defTabSz="4157378">
              <a:lnSpc>
                <a:spcPct val="25000"/>
              </a:lnSpc>
            </a:pPr>
            <a:endParaRPr lang="fr-FR" sz="4100" b="1" dirty="0">
              <a:solidFill>
                <a:srgbClr val="CC3300"/>
              </a:solidFill>
              <a:latin typeface="Times New Roman" pitchFamily="18" charset="0"/>
            </a:endParaRP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Les équations doivent être numéroté selon l’ordre de leurs apparition et agrandi à 450%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Le numéro doit être justifié à droite. ( voire exemple).</a:t>
            </a:r>
          </a:p>
        </p:txBody>
      </p:sp>
      <p:sp>
        <p:nvSpPr>
          <p:cNvPr id="1093" name="Rectangle 1291"/>
          <p:cNvSpPr>
            <a:spLocks noChangeArrowheads="1"/>
          </p:cNvSpPr>
          <p:nvPr/>
        </p:nvSpPr>
        <p:spPr bwMode="auto">
          <a:xfrm>
            <a:off x="15497177" y="28976690"/>
            <a:ext cx="13216030" cy="1232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3141" tIns="46570" rIns="93141" bIns="46570" anchor="ctr">
            <a:spAutoFit/>
          </a:bodyPr>
          <a:lstStyle/>
          <a:p>
            <a:pPr algn="l"/>
            <a:r>
              <a:rPr lang="fr-FR" sz="3700" dirty="0" smtClean="0">
                <a:latin typeface="Times New Roman" pitchFamily="18" charset="0"/>
              </a:rPr>
              <a:t>Figure 1: Des illustrations de bonne qualité doivent être employées dans l'article.</a:t>
            </a:r>
          </a:p>
        </p:txBody>
      </p:sp>
      <p:sp>
        <p:nvSpPr>
          <p:cNvPr id="1094" name="Rectangle 1292"/>
          <p:cNvSpPr>
            <a:spLocks noChangeArrowheads="1"/>
          </p:cNvSpPr>
          <p:nvPr/>
        </p:nvSpPr>
        <p:spPr bwMode="auto">
          <a:xfrm>
            <a:off x="15354301" y="30334012"/>
            <a:ext cx="13542028" cy="42725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algn="just" defTabSz="4157378"/>
            <a:r>
              <a:rPr lang="fr-FR" sz="4100" b="1" dirty="0">
                <a:solidFill>
                  <a:srgbClr val="0099FF"/>
                </a:solidFill>
                <a:latin typeface="Times New Roman" pitchFamily="18" charset="0"/>
              </a:rPr>
              <a:t>MODELISATION</a:t>
            </a:r>
          </a:p>
          <a:p>
            <a:pPr algn="just" defTabSz="4157378">
              <a:lnSpc>
                <a:spcPct val="25000"/>
              </a:lnSpc>
            </a:pPr>
            <a:endParaRPr lang="fr-FR" sz="4100" b="1" dirty="0">
              <a:solidFill>
                <a:srgbClr val="CC3300"/>
              </a:solidFill>
              <a:latin typeface="Times New Roman" pitchFamily="18" charset="0"/>
            </a:endParaRP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Les légendes des tableaux doivent être numérotée et figurer au dessus du tableau (Times 36, normal, voir exemple). </a:t>
            </a:r>
          </a:p>
          <a:p>
            <a:pPr algn="just" defTabSz="4157378"/>
            <a:r>
              <a:rPr lang="fr-FR" sz="3700" dirty="0" smtClean="0">
                <a:latin typeface="Times New Roman" pitchFamily="18" charset="0"/>
              </a:rPr>
              <a:t>Les graphes et photos (numérisés) doivent être intégrés en format le moins volumineux (.</a:t>
            </a:r>
            <a:r>
              <a:rPr lang="fr-FR" sz="3700" dirty="0" err="1" smtClean="0">
                <a:latin typeface="Times New Roman" pitchFamily="18" charset="0"/>
              </a:rPr>
              <a:t>jpg</a:t>
            </a:r>
            <a:r>
              <a:rPr lang="fr-FR" sz="3700" dirty="0" smtClean="0">
                <a:latin typeface="Times New Roman" pitchFamily="18" charset="0"/>
              </a:rPr>
              <a:t> par ex)</a:t>
            </a:r>
          </a:p>
          <a:p>
            <a:pPr algn="just" defTabSz="4157378"/>
            <a:r>
              <a:rPr lang="fr-FR" sz="3700" dirty="0" smtClean="0">
                <a:latin typeface="Times New Roman" pitchFamily="18" charset="0"/>
              </a:rPr>
              <a:t>Les </a:t>
            </a:r>
            <a:r>
              <a:rPr lang="fr-FR" sz="3700" dirty="0">
                <a:latin typeface="Times New Roman" pitchFamily="18" charset="0"/>
              </a:rPr>
              <a:t>légendes des figures doivent être placés en dessous de la figure (Times 36, normal, centré sur la figure, voir exemple ).</a:t>
            </a:r>
          </a:p>
        </p:txBody>
      </p:sp>
      <p:sp>
        <p:nvSpPr>
          <p:cNvPr id="1095" name="Rectangle 1293"/>
          <p:cNvSpPr>
            <a:spLocks noChangeArrowheads="1"/>
          </p:cNvSpPr>
          <p:nvPr/>
        </p:nvSpPr>
        <p:spPr bwMode="auto">
          <a:xfrm>
            <a:off x="852387" y="22118642"/>
            <a:ext cx="13331728" cy="87199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algn="just" defTabSz="4157378">
              <a:spcAft>
                <a:spcPct val="25000"/>
              </a:spcAft>
            </a:pPr>
            <a:r>
              <a:rPr lang="fr-FR" sz="3700" b="1" dirty="0">
                <a:solidFill>
                  <a:srgbClr val="0099FF"/>
                </a:solidFill>
                <a:latin typeface="Times New Roman" pitchFamily="18" charset="0"/>
              </a:rPr>
              <a:t>MODELISATION</a:t>
            </a:r>
            <a:endParaRPr lang="fr-FR" sz="3700" dirty="0">
              <a:solidFill>
                <a:srgbClr val="0099FF"/>
              </a:solidFill>
              <a:latin typeface="Times New Roman" pitchFamily="18" charset="0"/>
            </a:endParaRP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-Le titre (Arial 66, </a:t>
            </a:r>
            <a:r>
              <a:rPr lang="fr-FR" sz="3700" dirty="0" err="1">
                <a:latin typeface="Times New Roman" pitchFamily="18" charset="0"/>
              </a:rPr>
              <a:t>Gras,bleu</a:t>
            </a:r>
            <a:r>
              <a:rPr lang="fr-FR" sz="3700" dirty="0">
                <a:latin typeface="Times New Roman" pitchFamily="18" charset="0"/>
              </a:rPr>
              <a:t> Centré Italique, écrit dans la zone texte avec  la texture adoptée) ;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-Les noms complets des auteurs (le nom de l’auteur chargé de la correspondance doit être souligné) (Times 48, Gras) ;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-L’adresse de chaque auteur (Institution, adresse, fax et mail du correspondant, Times New Roman 40, Normal, le mail : italique, souligné, bleu) ;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Résumé en français suivis par les mots clés, Time New Romans 36.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Le titre des paragraphes doit être en majuscule, couleur marron, suivi d’une interligne égale à 0.25 et numéroté selon le système international de numérotation c'est-à-dire 1., 1.1., 1.1.1. 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Le texte doivent être justifié dans les zones de texte. 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Afin de sauvegarder le format, il est conseillé d’écrire dans les zones de texte prédéfinies.</a:t>
            </a:r>
          </a:p>
        </p:txBody>
      </p:sp>
      <p:sp>
        <p:nvSpPr>
          <p:cNvPr id="1096" name="Rectangle 1294"/>
          <p:cNvSpPr>
            <a:spLocks noChangeArrowheads="1"/>
          </p:cNvSpPr>
          <p:nvPr/>
        </p:nvSpPr>
        <p:spPr bwMode="auto">
          <a:xfrm>
            <a:off x="15746989" y="15473572"/>
            <a:ext cx="13556367" cy="2356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algn="just" defTabSz="4157378"/>
            <a:r>
              <a:rPr lang="fr-FR" sz="3700" dirty="0">
                <a:latin typeface="Times New Roman" pitchFamily="18" charset="0"/>
              </a:rPr>
              <a:t>Les graphes et photos (numérisés) doivent être intégrés en format le moins volumineux (.</a:t>
            </a:r>
            <a:r>
              <a:rPr lang="fr-FR" sz="3700" dirty="0" err="1">
                <a:latin typeface="Times New Roman" pitchFamily="18" charset="0"/>
              </a:rPr>
              <a:t>jpg</a:t>
            </a:r>
            <a:r>
              <a:rPr lang="fr-FR" sz="3700" dirty="0">
                <a:latin typeface="Times New Roman" pitchFamily="18" charset="0"/>
              </a:rPr>
              <a:t> par ex)</a:t>
            </a:r>
          </a:p>
          <a:p>
            <a:pPr algn="just" defTabSz="4157378"/>
            <a:r>
              <a:rPr lang="fr-FR" sz="3700" dirty="0">
                <a:latin typeface="Times New Roman" pitchFamily="18" charset="0"/>
              </a:rPr>
              <a:t>Les légendes des figures doivent être placés en dessous de la figure (Times 36, normal, centré sur la figure, voir exemple ).</a:t>
            </a:r>
          </a:p>
        </p:txBody>
      </p:sp>
      <p:graphicFrame>
        <p:nvGraphicFramePr>
          <p:cNvPr id="1026" name="Object 1319"/>
          <p:cNvGraphicFramePr>
            <a:graphicFrameLocks noChangeAspect="1"/>
          </p:cNvGraphicFramePr>
          <p:nvPr/>
        </p:nvGraphicFramePr>
        <p:xfrm>
          <a:off x="18997639" y="18118114"/>
          <a:ext cx="5507623" cy="1059140"/>
        </p:xfrm>
        <a:graphic>
          <a:graphicData uri="http://schemas.openxmlformats.org/presentationml/2006/ole">
            <p:oleObj spid="_x0000_s1026" name="Equation" r:id="rId5" imgW="1218960" imgH="228600" progId="Equation.3">
              <p:embed/>
            </p:oleObj>
          </a:graphicData>
        </a:graphic>
      </p:graphicFrame>
      <p:sp>
        <p:nvSpPr>
          <p:cNvPr id="1097" name="Text Box 1320"/>
          <p:cNvSpPr txBox="1">
            <a:spLocks noChangeArrowheads="1"/>
          </p:cNvSpPr>
          <p:nvPr/>
        </p:nvSpPr>
        <p:spPr bwMode="auto">
          <a:xfrm>
            <a:off x="27570199" y="18260990"/>
            <a:ext cx="1445015" cy="660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defTabSz="4157378">
              <a:spcBef>
                <a:spcPct val="50000"/>
              </a:spcBef>
            </a:pPr>
            <a:r>
              <a:rPr lang="fr-FR" sz="3700" dirty="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98" name="Rectangle 1321"/>
          <p:cNvSpPr>
            <a:spLocks noChangeArrowheads="1"/>
          </p:cNvSpPr>
          <p:nvPr/>
        </p:nvSpPr>
        <p:spPr bwMode="auto">
          <a:xfrm>
            <a:off x="15503233" y="13915917"/>
            <a:ext cx="13656737" cy="12258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141" tIns="46570" rIns="93141" bIns="46570">
            <a:spAutoFit/>
          </a:bodyPr>
          <a:lstStyle/>
          <a:p>
            <a:pPr algn="just" defTabSz="4157378"/>
            <a:r>
              <a:rPr lang="fr-FR" sz="3700" dirty="0">
                <a:latin typeface="Times New Roman" pitchFamily="18" charset="0"/>
                <a:cs typeface="Times New Roman" pitchFamily="18" charset="0"/>
              </a:rPr>
              <a:t>Les légendes des tableaux doivent être numérotée et figurer au dessus du tableau (Times 36, normal, voir exemple). </a:t>
            </a:r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1" y="0"/>
            <a:ext cx="188166" cy="14790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3141" tIns="46570" rIns="93141" bIns="46570" anchor="ctr"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4371685" y="387371"/>
            <a:ext cx="20596628" cy="16175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93141" tIns="46570" rIns="93141" bIns="46570" anchor="ctr">
            <a:spAutoFit/>
          </a:bodyPr>
          <a:lstStyle/>
          <a:p>
            <a:pPr indent="232852" eaLnBrk="0" hangingPunct="0">
              <a:defRPr/>
            </a:pPr>
            <a:r>
              <a:rPr lang="fr-FR" sz="2900" b="1" i="1" dirty="0">
                <a:solidFill>
                  <a:srgbClr val="4F81BD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		</a:t>
            </a:r>
            <a:r>
              <a:rPr lang="fr-FR" sz="2900" b="1" i="1" dirty="0">
                <a:solidFill>
                  <a:srgbClr val="4F81BD"/>
                </a:solidFill>
                <a:latin typeface="Gisha" pitchFamily="34" charset="-79"/>
                <a:ea typeface="Calibri" pitchFamily="34" charset="0"/>
                <a:cs typeface="Gisha" pitchFamily="34" charset="-79"/>
              </a:rPr>
              <a:t>	</a:t>
            </a:r>
            <a:r>
              <a:rPr lang="fr-FR" sz="3300" b="1" i="1" dirty="0" smtClean="0">
                <a:solidFill>
                  <a:srgbClr val="4F81BD"/>
                </a:solidFill>
                <a:latin typeface="Gisha" pitchFamily="34" charset="-79"/>
                <a:ea typeface="Calibri" pitchFamily="34" charset="0"/>
                <a:cs typeface="Gisha" pitchFamily="34" charset="-79"/>
              </a:rPr>
              <a:t> 5ème Séminaire National sur les Matériaux, Procédés et Environnement, </a:t>
            </a:r>
            <a:endParaRPr lang="fr-FR" sz="3300" b="1" i="1" dirty="0" smtClean="0">
              <a:solidFill>
                <a:srgbClr val="4F81BD"/>
              </a:solidFill>
              <a:latin typeface="Gisha" pitchFamily="34" charset="-79"/>
              <a:ea typeface="Calibri" pitchFamily="34" charset="0"/>
              <a:cs typeface="Gisha" pitchFamily="34" charset="-79"/>
            </a:endParaRPr>
          </a:p>
          <a:p>
            <a:pPr indent="232852" eaLnBrk="0" hangingPunct="0">
              <a:defRPr/>
            </a:pPr>
            <a:r>
              <a:rPr lang="fr-FR" sz="3300" b="1" i="1" dirty="0" smtClean="0">
                <a:solidFill>
                  <a:srgbClr val="4F81BD"/>
                </a:solidFill>
                <a:latin typeface="Gisha" pitchFamily="34" charset="-79"/>
                <a:ea typeface="Calibri" pitchFamily="34" charset="0"/>
                <a:cs typeface="Gisha" pitchFamily="34" charset="-79"/>
              </a:rPr>
              <a:t>Vème  </a:t>
            </a:r>
            <a:r>
              <a:rPr lang="fr-FR" sz="3300" b="1" i="1" dirty="0" smtClean="0">
                <a:solidFill>
                  <a:srgbClr val="4F81BD"/>
                </a:solidFill>
                <a:latin typeface="Gisha" pitchFamily="34" charset="-79"/>
                <a:ea typeface="Calibri" pitchFamily="34" charset="0"/>
                <a:cs typeface="Gisha" pitchFamily="34" charset="-79"/>
              </a:rPr>
              <a:t>SNMPE’2014 ,</a:t>
            </a:r>
            <a:endParaRPr lang="fr-FR" sz="3300" b="1" i="1" dirty="0">
              <a:solidFill>
                <a:srgbClr val="4F81BD"/>
              </a:solidFill>
              <a:latin typeface="Gisha" pitchFamily="34" charset="-79"/>
              <a:ea typeface="Calibri" pitchFamily="34" charset="0"/>
              <a:cs typeface="Gisha" pitchFamily="34" charset="-79"/>
            </a:endParaRPr>
          </a:p>
          <a:p>
            <a:pPr indent="232852" eaLnBrk="0" hangingPunct="0">
              <a:defRPr/>
            </a:pPr>
            <a:r>
              <a:rPr lang="fr-FR" sz="3300" b="1" i="1" dirty="0" smtClean="0">
                <a:solidFill>
                  <a:srgbClr val="4F81BD"/>
                </a:solidFill>
                <a:latin typeface="Gisha" pitchFamily="34" charset="-79"/>
                <a:ea typeface="Calibri" pitchFamily="34" charset="0"/>
                <a:cs typeface="Gisha" pitchFamily="34" charset="-79"/>
              </a:rPr>
              <a:t>Boumerdès, Algérie, </a:t>
            </a:r>
            <a:r>
              <a:rPr lang="fr-FR" sz="3300" b="1" i="1" dirty="0" smtClean="0">
                <a:solidFill>
                  <a:srgbClr val="4F81BD"/>
                </a:solidFill>
                <a:latin typeface="Gisha" pitchFamily="34" charset="-79"/>
                <a:ea typeface="Calibri" pitchFamily="34" charset="0"/>
                <a:cs typeface="Gisha" pitchFamily="34" charset="-79"/>
              </a:rPr>
              <a:t>11 </a:t>
            </a:r>
            <a:r>
              <a:rPr lang="fr-FR" sz="3300" b="1" i="1" dirty="0" smtClean="0">
                <a:solidFill>
                  <a:srgbClr val="4F81BD"/>
                </a:solidFill>
                <a:latin typeface="Gisha" pitchFamily="34" charset="-79"/>
                <a:ea typeface="Calibri" pitchFamily="34" charset="0"/>
                <a:cs typeface="Gisha" pitchFamily="34" charset="-79"/>
              </a:rPr>
              <a:t>et </a:t>
            </a:r>
            <a:r>
              <a:rPr lang="fr-FR" sz="3300" b="1" i="1" dirty="0" smtClean="0">
                <a:solidFill>
                  <a:srgbClr val="4F81BD"/>
                </a:solidFill>
                <a:latin typeface="Gisha" pitchFamily="34" charset="-79"/>
                <a:ea typeface="Calibri" pitchFamily="34" charset="0"/>
                <a:cs typeface="Gisha" pitchFamily="34" charset="-79"/>
              </a:rPr>
              <a:t>12 </a:t>
            </a:r>
            <a:r>
              <a:rPr lang="fr-FR" sz="3300" b="1" i="1" dirty="0" smtClean="0">
                <a:solidFill>
                  <a:srgbClr val="4F81BD"/>
                </a:solidFill>
                <a:latin typeface="Gisha" pitchFamily="34" charset="-79"/>
                <a:ea typeface="Calibri" pitchFamily="34" charset="0"/>
                <a:cs typeface="Gisha" pitchFamily="34" charset="-79"/>
              </a:rPr>
              <a:t>Mai 2014</a:t>
            </a:r>
            <a:endParaRPr lang="fr-FR" sz="3300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1102" name="Line 1140"/>
          <p:cNvSpPr>
            <a:spLocks noChangeShapeType="1"/>
          </p:cNvSpPr>
          <p:nvPr/>
        </p:nvSpPr>
        <p:spPr bwMode="auto">
          <a:xfrm>
            <a:off x="1281015" y="11903008"/>
            <a:ext cx="28038371" cy="0"/>
          </a:xfrm>
          <a:prstGeom prst="line">
            <a:avLst/>
          </a:prstGeom>
          <a:noFill/>
          <a:ln w="9525">
            <a:solidFill>
              <a:srgbClr val="0099FF"/>
            </a:solidFill>
            <a:round/>
            <a:headEnd/>
            <a:tailEnd/>
          </a:ln>
        </p:spPr>
        <p:txBody>
          <a:bodyPr lIns="93141" tIns="46570" rIns="93141" bIns="46570"/>
          <a:lstStyle/>
          <a:p>
            <a:endParaRPr lang="fr-FR"/>
          </a:p>
        </p:txBody>
      </p:sp>
      <p:sp>
        <p:nvSpPr>
          <p:cNvPr id="1103" name="ZoneTexte 29"/>
          <p:cNvSpPr txBox="1">
            <a:spLocks noChangeArrowheads="1"/>
          </p:cNvSpPr>
          <p:nvPr/>
        </p:nvSpPr>
        <p:spPr bwMode="auto">
          <a:xfrm>
            <a:off x="26355754" y="472928"/>
            <a:ext cx="3429023" cy="95582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93141" tIns="46570" rIns="93141" bIns="46570">
            <a:spAutoFit/>
          </a:bodyPr>
          <a:lstStyle/>
          <a:p>
            <a:r>
              <a:rPr lang="en-NZ" sz="2800" b="1" dirty="0" smtClean="0"/>
              <a:t>Logo de </a:t>
            </a:r>
            <a:r>
              <a:rPr lang="en-NZ" sz="2800" b="1" dirty="0" err="1" smtClean="0"/>
              <a:t>votre</a:t>
            </a:r>
            <a:r>
              <a:rPr lang="en-NZ" sz="2800" b="1" dirty="0" smtClean="0"/>
              <a:t> </a:t>
            </a:r>
            <a:r>
              <a:rPr lang="en-NZ" sz="2800" b="1" dirty="0" err="1" smtClean="0"/>
              <a:t>université</a:t>
            </a:r>
            <a:r>
              <a:rPr lang="en-NZ" sz="2800" b="1" dirty="0" smtClean="0"/>
              <a:t> </a:t>
            </a:r>
            <a:endParaRPr lang="en-NZ" sz="2800" b="1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139987" y="19812819"/>
            <a:ext cx="14001848" cy="92178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2453" y="35763300"/>
            <a:ext cx="1290859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ZoneTexte 29"/>
          <p:cNvSpPr txBox="1"/>
          <p:nvPr/>
        </p:nvSpPr>
        <p:spPr>
          <a:xfrm>
            <a:off x="2209709" y="4902084"/>
            <a:ext cx="4143404" cy="286232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Photo d’identité</a:t>
            </a:r>
          </a:p>
          <a:p>
            <a:r>
              <a:rPr lang="fr-FR" sz="6000" dirty="0" smtClean="0"/>
              <a:t> </a:t>
            </a:r>
            <a:endParaRPr lang="fr-FR" sz="6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6495989" y="5402150"/>
            <a:ext cx="4143404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fr-FR" sz="1800" dirty="0" smtClean="0"/>
              <a:t>Nom et prénom de l’auteur: ………</a:t>
            </a:r>
          </a:p>
          <a:p>
            <a:pPr algn="l"/>
            <a:r>
              <a:rPr lang="fr-FR" sz="1800" dirty="0" smtClean="0"/>
              <a:t>Domain de Recherche:  ………. …</a:t>
            </a:r>
          </a:p>
          <a:p>
            <a:pPr algn="l"/>
            <a:r>
              <a:rPr lang="fr-FR" sz="1800" dirty="0" smtClean="0"/>
              <a:t>Email……………………………….</a:t>
            </a:r>
          </a:p>
          <a:p>
            <a:pPr algn="l"/>
            <a:r>
              <a:rPr lang="fr-FR" sz="6000" dirty="0" smtClean="0"/>
              <a:t> </a:t>
            </a:r>
            <a:endParaRPr lang="fr-FR" sz="6000" dirty="0"/>
          </a:p>
        </p:txBody>
      </p:sp>
      <p:pic>
        <p:nvPicPr>
          <p:cNvPr id="3" name="Picture 3" descr="D:\5 SNMPE 2014\1059777_10203119684541571_201623822_n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8007" y="233283"/>
            <a:ext cx="3214710" cy="20255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</TotalTime>
  <Words>480</Words>
  <Application>Microsoft Office PowerPoint</Application>
  <PresentationFormat>Personnalisé</PresentationFormat>
  <Paragraphs>53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Equation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ms</dc:creator>
  <cp:lastModifiedBy>HP PR</cp:lastModifiedBy>
  <cp:revision>90</cp:revision>
  <dcterms:created xsi:type="dcterms:W3CDTF">2006-05-01T12:09:56Z</dcterms:created>
  <dcterms:modified xsi:type="dcterms:W3CDTF">2014-03-26T22:28:00Z</dcterms:modified>
</cp:coreProperties>
</file>